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70" r:id="rId5"/>
    <p:sldId id="260" r:id="rId6"/>
    <p:sldId id="265" r:id="rId7"/>
    <p:sldId id="285" r:id="rId8"/>
    <p:sldId id="291" r:id="rId9"/>
    <p:sldId id="286" r:id="rId10"/>
    <p:sldId id="287" r:id="rId11"/>
    <p:sldId id="288" r:id="rId12"/>
    <p:sldId id="283" r:id="rId13"/>
    <p:sldId id="289" r:id="rId14"/>
    <p:sldId id="290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25FBD2"/>
    <a:srgbClr val="A50021"/>
    <a:srgbClr val="2E03CD"/>
    <a:srgbClr val="E01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29" autoAdjust="0"/>
    <p:restoredTop sz="98891" autoAdjust="0"/>
  </p:normalViewPr>
  <p:slideViewPr>
    <p:cSldViewPr>
      <p:cViewPr>
        <p:scale>
          <a:sx n="60" d="100"/>
          <a:sy n="60" d="100"/>
        </p:scale>
        <p:origin x="-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FDF93-F932-416E-B800-2C67C4718FF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E2B99-D93A-4553-B22C-CE69BB26A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2C2B-D576-4AEB-8CC4-412DDE034B20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C90B-D869-46EB-8FB1-10B9BDFED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19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BC90B-D869-46EB-8FB1-10B9BDFED8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BC90B-D869-46EB-8FB1-10B9BDFED8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3886200" cy="1524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lourfulVase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438400"/>
            <a:ext cx="3210065" cy="3362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8382000" cy="7620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ফরায়েজী আন্দোলন এর প্রতিষ্ঠাতার পরিচয়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3330" y="1371600"/>
            <a:ext cx="7413870" cy="1746885"/>
            <a:chOff x="663330" y="1371600"/>
            <a:chExt cx="7413870" cy="1746885"/>
          </a:xfrm>
        </p:grpSpPr>
        <p:sp>
          <p:nvSpPr>
            <p:cNvPr id="3" name="Rectangle 2"/>
            <p:cNvSpPr/>
            <p:nvPr/>
          </p:nvSpPr>
          <p:spPr>
            <a:xfrm>
              <a:off x="2133600" y="2286000"/>
              <a:ext cx="5943600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হাজী শরীয়তউল্লাহ (১৭৮১-১৮</a:t>
              </a:r>
              <a:r>
                <a:rPr lang="en-US" sz="4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39</a:t>
              </a:r>
              <a:r>
                <a:rPr lang="bn-BD" sz="4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1993_Shariat_Ulla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330" y="1371600"/>
              <a:ext cx="1489320" cy="1746885"/>
            </a:xfrm>
            <a:prstGeom prst="rect">
              <a:avLst/>
            </a:prstGeom>
          </p:spPr>
        </p:pic>
      </p:grpSp>
      <p:pic>
        <p:nvPicPr>
          <p:cNvPr id="7" name="Picture 6" descr="bangmap.jpg"/>
          <p:cNvPicPr>
            <a:picLocks noChangeAspect="1"/>
          </p:cNvPicPr>
          <p:nvPr/>
        </p:nvPicPr>
        <p:blipFill>
          <a:blip r:embed="rId3" cstate="print"/>
          <a:srcRect t="2265" r="3448" b="7152"/>
          <a:stretch>
            <a:fillRect/>
          </a:stretch>
        </p:blipFill>
        <p:spPr>
          <a:xfrm>
            <a:off x="533400" y="3276600"/>
            <a:ext cx="1866900" cy="2667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914400" y="4343400"/>
            <a:ext cx="533400" cy="457200"/>
          </a:xfrm>
          <a:custGeom>
            <a:avLst/>
            <a:gdLst>
              <a:gd name="connsiteX0" fmla="*/ 34159 w 1182413"/>
              <a:gd name="connsiteY0" fmla="*/ 257504 h 688428"/>
              <a:gd name="connsiteX1" fmla="*/ 286407 w 1182413"/>
              <a:gd name="connsiteY1" fmla="*/ 178676 h 688428"/>
              <a:gd name="connsiteX2" fmla="*/ 444062 w 1182413"/>
              <a:gd name="connsiteY2" fmla="*/ 178676 h 688428"/>
              <a:gd name="connsiteX3" fmla="*/ 444062 w 1182413"/>
              <a:gd name="connsiteY3" fmla="*/ 84083 h 688428"/>
              <a:gd name="connsiteX4" fmla="*/ 601717 w 1182413"/>
              <a:gd name="connsiteY4" fmla="*/ 5255 h 688428"/>
              <a:gd name="connsiteX5" fmla="*/ 680545 w 1182413"/>
              <a:gd name="connsiteY5" fmla="*/ 52552 h 688428"/>
              <a:gd name="connsiteX6" fmla="*/ 727841 w 1182413"/>
              <a:gd name="connsiteY6" fmla="*/ 162911 h 688428"/>
              <a:gd name="connsiteX7" fmla="*/ 806669 w 1182413"/>
              <a:gd name="connsiteY7" fmla="*/ 241738 h 688428"/>
              <a:gd name="connsiteX8" fmla="*/ 980090 w 1182413"/>
              <a:gd name="connsiteY8" fmla="*/ 257504 h 688428"/>
              <a:gd name="connsiteX9" fmla="*/ 1153510 w 1182413"/>
              <a:gd name="connsiteY9" fmla="*/ 367862 h 688428"/>
              <a:gd name="connsiteX10" fmla="*/ 1153510 w 1182413"/>
              <a:gd name="connsiteY10" fmla="*/ 509752 h 688428"/>
              <a:gd name="connsiteX11" fmla="*/ 1011621 w 1182413"/>
              <a:gd name="connsiteY11" fmla="*/ 541283 h 688428"/>
              <a:gd name="connsiteX12" fmla="*/ 712076 w 1182413"/>
              <a:gd name="connsiteY12" fmla="*/ 509752 h 688428"/>
              <a:gd name="connsiteX13" fmla="*/ 491359 w 1182413"/>
              <a:gd name="connsiteY13" fmla="*/ 541283 h 688428"/>
              <a:gd name="connsiteX14" fmla="*/ 507124 w 1182413"/>
              <a:gd name="connsiteY14" fmla="*/ 604345 h 688428"/>
              <a:gd name="connsiteX15" fmla="*/ 396766 w 1182413"/>
              <a:gd name="connsiteY15" fmla="*/ 683173 h 688428"/>
              <a:gd name="connsiteX16" fmla="*/ 317938 w 1182413"/>
              <a:gd name="connsiteY16" fmla="*/ 635876 h 688428"/>
              <a:gd name="connsiteX17" fmla="*/ 207579 w 1182413"/>
              <a:gd name="connsiteY17" fmla="*/ 493986 h 688428"/>
              <a:gd name="connsiteX18" fmla="*/ 223345 w 1182413"/>
              <a:gd name="connsiteY18" fmla="*/ 383628 h 688428"/>
              <a:gd name="connsiteX19" fmla="*/ 207579 w 1182413"/>
              <a:gd name="connsiteY19" fmla="*/ 304800 h 688428"/>
              <a:gd name="connsiteX20" fmla="*/ 81455 w 1182413"/>
              <a:gd name="connsiteY20" fmla="*/ 304800 h 688428"/>
              <a:gd name="connsiteX21" fmla="*/ 34159 w 1182413"/>
              <a:gd name="connsiteY21" fmla="*/ 257504 h 68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2413" h="688428">
                <a:moveTo>
                  <a:pt x="34159" y="257504"/>
                </a:moveTo>
                <a:cubicBezTo>
                  <a:pt x="68318" y="236483"/>
                  <a:pt x="218090" y="191814"/>
                  <a:pt x="286407" y="178676"/>
                </a:cubicBezTo>
                <a:cubicBezTo>
                  <a:pt x="354724" y="165538"/>
                  <a:pt x="417786" y="194441"/>
                  <a:pt x="444062" y="178676"/>
                </a:cubicBezTo>
                <a:cubicBezTo>
                  <a:pt x="470338" y="162911"/>
                  <a:pt x="417786" y="112987"/>
                  <a:pt x="444062" y="84083"/>
                </a:cubicBezTo>
                <a:cubicBezTo>
                  <a:pt x="470338" y="55180"/>
                  <a:pt x="562303" y="10510"/>
                  <a:pt x="601717" y="5255"/>
                </a:cubicBezTo>
                <a:cubicBezTo>
                  <a:pt x="641131" y="0"/>
                  <a:pt x="659524" y="26276"/>
                  <a:pt x="680545" y="52552"/>
                </a:cubicBezTo>
                <a:cubicBezTo>
                  <a:pt x="701566" y="78828"/>
                  <a:pt x="706820" y="131380"/>
                  <a:pt x="727841" y="162911"/>
                </a:cubicBezTo>
                <a:cubicBezTo>
                  <a:pt x="748862" y="194442"/>
                  <a:pt x="764628" y="225973"/>
                  <a:pt x="806669" y="241738"/>
                </a:cubicBezTo>
                <a:cubicBezTo>
                  <a:pt x="848710" y="257503"/>
                  <a:pt x="922283" y="236483"/>
                  <a:pt x="980090" y="257504"/>
                </a:cubicBezTo>
                <a:cubicBezTo>
                  <a:pt x="1037897" y="278525"/>
                  <a:pt x="1124607" y="325821"/>
                  <a:pt x="1153510" y="367862"/>
                </a:cubicBezTo>
                <a:cubicBezTo>
                  <a:pt x="1182413" y="409903"/>
                  <a:pt x="1177158" y="480849"/>
                  <a:pt x="1153510" y="509752"/>
                </a:cubicBezTo>
                <a:cubicBezTo>
                  <a:pt x="1129862" y="538655"/>
                  <a:pt x="1085193" y="541283"/>
                  <a:pt x="1011621" y="541283"/>
                </a:cubicBezTo>
                <a:cubicBezTo>
                  <a:pt x="938049" y="541283"/>
                  <a:pt x="798786" y="509752"/>
                  <a:pt x="712076" y="509752"/>
                </a:cubicBezTo>
                <a:cubicBezTo>
                  <a:pt x="625366" y="509752"/>
                  <a:pt x="525518" y="525518"/>
                  <a:pt x="491359" y="541283"/>
                </a:cubicBezTo>
                <a:cubicBezTo>
                  <a:pt x="457200" y="557048"/>
                  <a:pt x="522889" y="580697"/>
                  <a:pt x="507124" y="604345"/>
                </a:cubicBezTo>
                <a:cubicBezTo>
                  <a:pt x="491359" y="627993"/>
                  <a:pt x="428297" y="677918"/>
                  <a:pt x="396766" y="683173"/>
                </a:cubicBezTo>
                <a:cubicBezTo>
                  <a:pt x="365235" y="688428"/>
                  <a:pt x="349469" y="667407"/>
                  <a:pt x="317938" y="635876"/>
                </a:cubicBezTo>
                <a:cubicBezTo>
                  <a:pt x="286407" y="604345"/>
                  <a:pt x="223344" y="536027"/>
                  <a:pt x="207579" y="493986"/>
                </a:cubicBezTo>
                <a:cubicBezTo>
                  <a:pt x="191814" y="451945"/>
                  <a:pt x="223345" y="415159"/>
                  <a:pt x="223345" y="383628"/>
                </a:cubicBezTo>
                <a:cubicBezTo>
                  <a:pt x="223345" y="352097"/>
                  <a:pt x="231227" y="317938"/>
                  <a:pt x="207579" y="304800"/>
                </a:cubicBezTo>
                <a:cubicBezTo>
                  <a:pt x="183931" y="291662"/>
                  <a:pt x="107731" y="315310"/>
                  <a:pt x="81455" y="304800"/>
                </a:cubicBezTo>
                <a:cubicBezTo>
                  <a:pt x="55179" y="294290"/>
                  <a:pt x="0" y="278525"/>
                  <a:pt x="34159" y="2575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67400" y="3581400"/>
            <a:ext cx="1828800" cy="1600200"/>
          </a:xfrm>
          <a:custGeom>
            <a:avLst/>
            <a:gdLst>
              <a:gd name="connsiteX0" fmla="*/ 34159 w 1182413"/>
              <a:gd name="connsiteY0" fmla="*/ 257504 h 688428"/>
              <a:gd name="connsiteX1" fmla="*/ 286407 w 1182413"/>
              <a:gd name="connsiteY1" fmla="*/ 178676 h 688428"/>
              <a:gd name="connsiteX2" fmla="*/ 444062 w 1182413"/>
              <a:gd name="connsiteY2" fmla="*/ 178676 h 688428"/>
              <a:gd name="connsiteX3" fmla="*/ 444062 w 1182413"/>
              <a:gd name="connsiteY3" fmla="*/ 84083 h 688428"/>
              <a:gd name="connsiteX4" fmla="*/ 601717 w 1182413"/>
              <a:gd name="connsiteY4" fmla="*/ 5255 h 688428"/>
              <a:gd name="connsiteX5" fmla="*/ 680545 w 1182413"/>
              <a:gd name="connsiteY5" fmla="*/ 52552 h 688428"/>
              <a:gd name="connsiteX6" fmla="*/ 727841 w 1182413"/>
              <a:gd name="connsiteY6" fmla="*/ 162911 h 688428"/>
              <a:gd name="connsiteX7" fmla="*/ 806669 w 1182413"/>
              <a:gd name="connsiteY7" fmla="*/ 241738 h 688428"/>
              <a:gd name="connsiteX8" fmla="*/ 980090 w 1182413"/>
              <a:gd name="connsiteY8" fmla="*/ 257504 h 688428"/>
              <a:gd name="connsiteX9" fmla="*/ 1153510 w 1182413"/>
              <a:gd name="connsiteY9" fmla="*/ 367862 h 688428"/>
              <a:gd name="connsiteX10" fmla="*/ 1153510 w 1182413"/>
              <a:gd name="connsiteY10" fmla="*/ 509752 h 688428"/>
              <a:gd name="connsiteX11" fmla="*/ 1011621 w 1182413"/>
              <a:gd name="connsiteY11" fmla="*/ 541283 h 688428"/>
              <a:gd name="connsiteX12" fmla="*/ 712076 w 1182413"/>
              <a:gd name="connsiteY12" fmla="*/ 509752 h 688428"/>
              <a:gd name="connsiteX13" fmla="*/ 491359 w 1182413"/>
              <a:gd name="connsiteY13" fmla="*/ 541283 h 688428"/>
              <a:gd name="connsiteX14" fmla="*/ 507124 w 1182413"/>
              <a:gd name="connsiteY14" fmla="*/ 604345 h 688428"/>
              <a:gd name="connsiteX15" fmla="*/ 396766 w 1182413"/>
              <a:gd name="connsiteY15" fmla="*/ 683173 h 688428"/>
              <a:gd name="connsiteX16" fmla="*/ 317938 w 1182413"/>
              <a:gd name="connsiteY16" fmla="*/ 635876 h 688428"/>
              <a:gd name="connsiteX17" fmla="*/ 207579 w 1182413"/>
              <a:gd name="connsiteY17" fmla="*/ 493986 h 688428"/>
              <a:gd name="connsiteX18" fmla="*/ 223345 w 1182413"/>
              <a:gd name="connsiteY18" fmla="*/ 383628 h 688428"/>
              <a:gd name="connsiteX19" fmla="*/ 207579 w 1182413"/>
              <a:gd name="connsiteY19" fmla="*/ 304800 h 688428"/>
              <a:gd name="connsiteX20" fmla="*/ 81455 w 1182413"/>
              <a:gd name="connsiteY20" fmla="*/ 304800 h 688428"/>
              <a:gd name="connsiteX21" fmla="*/ 34159 w 1182413"/>
              <a:gd name="connsiteY21" fmla="*/ 257504 h 68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2413" h="688428">
                <a:moveTo>
                  <a:pt x="34159" y="257504"/>
                </a:moveTo>
                <a:cubicBezTo>
                  <a:pt x="68318" y="236483"/>
                  <a:pt x="218090" y="191814"/>
                  <a:pt x="286407" y="178676"/>
                </a:cubicBezTo>
                <a:cubicBezTo>
                  <a:pt x="354724" y="165538"/>
                  <a:pt x="417786" y="194441"/>
                  <a:pt x="444062" y="178676"/>
                </a:cubicBezTo>
                <a:cubicBezTo>
                  <a:pt x="470338" y="162911"/>
                  <a:pt x="417786" y="112987"/>
                  <a:pt x="444062" y="84083"/>
                </a:cubicBezTo>
                <a:cubicBezTo>
                  <a:pt x="470338" y="55180"/>
                  <a:pt x="562303" y="10510"/>
                  <a:pt x="601717" y="5255"/>
                </a:cubicBezTo>
                <a:cubicBezTo>
                  <a:pt x="641131" y="0"/>
                  <a:pt x="659524" y="26276"/>
                  <a:pt x="680545" y="52552"/>
                </a:cubicBezTo>
                <a:cubicBezTo>
                  <a:pt x="701566" y="78828"/>
                  <a:pt x="706820" y="131380"/>
                  <a:pt x="727841" y="162911"/>
                </a:cubicBezTo>
                <a:cubicBezTo>
                  <a:pt x="748862" y="194442"/>
                  <a:pt x="764628" y="225973"/>
                  <a:pt x="806669" y="241738"/>
                </a:cubicBezTo>
                <a:cubicBezTo>
                  <a:pt x="848710" y="257503"/>
                  <a:pt x="922283" y="236483"/>
                  <a:pt x="980090" y="257504"/>
                </a:cubicBezTo>
                <a:cubicBezTo>
                  <a:pt x="1037897" y="278525"/>
                  <a:pt x="1124607" y="325821"/>
                  <a:pt x="1153510" y="367862"/>
                </a:cubicBezTo>
                <a:cubicBezTo>
                  <a:pt x="1182413" y="409903"/>
                  <a:pt x="1177158" y="480849"/>
                  <a:pt x="1153510" y="509752"/>
                </a:cubicBezTo>
                <a:cubicBezTo>
                  <a:pt x="1129862" y="538655"/>
                  <a:pt x="1085193" y="541283"/>
                  <a:pt x="1011621" y="541283"/>
                </a:cubicBezTo>
                <a:cubicBezTo>
                  <a:pt x="938049" y="541283"/>
                  <a:pt x="798786" y="509752"/>
                  <a:pt x="712076" y="509752"/>
                </a:cubicBezTo>
                <a:cubicBezTo>
                  <a:pt x="625366" y="509752"/>
                  <a:pt x="525518" y="525518"/>
                  <a:pt x="491359" y="541283"/>
                </a:cubicBezTo>
                <a:cubicBezTo>
                  <a:pt x="457200" y="557048"/>
                  <a:pt x="522889" y="580697"/>
                  <a:pt x="507124" y="604345"/>
                </a:cubicBezTo>
                <a:cubicBezTo>
                  <a:pt x="491359" y="627993"/>
                  <a:pt x="428297" y="677918"/>
                  <a:pt x="396766" y="683173"/>
                </a:cubicBezTo>
                <a:cubicBezTo>
                  <a:pt x="365235" y="688428"/>
                  <a:pt x="349469" y="667407"/>
                  <a:pt x="317938" y="635876"/>
                </a:cubicBezTo>
                <a:cubicBezTo>
                  <a:pt x="286407" y="604345"/>
                  <a:pt x="223344" y="536027"/>
                  <a:pt x="207579" y="493986"/>
                </a:cubicBezTo>
                <a:cubicBezTo>
                  <a:pt x="191814" y="451945"/>
                  <a:pt x="223345" y="415159"/>
                  <a:pt x="223345" y="383628"/>
                </a:cubicBezTo>
                <a:cubicBezTo>
                  <a:pt x="223345" y="352097"/>
                  <a:pt x="231227" y="317938"/>
                  <a:pt x="207579" y="304800"/>
                </a:cubicBezTo>
                <a:cubicBezTo>
                  <a:pt x="183931" y="291662"/>
                  <a:pt x="107731" y="315310"/>
                  <a:pt x="81455" y="304800"/>
                </a:cubicBezTo>
                <a:cubicBezTo>
                  <a:pt x="55179" y="294290"/>
                  <a:pt x="0" y="278525"/>
                  <a:pt x="34159" y="2575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repeatCount="indefinite" accel="50000" decel="50000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02498E-6 L 0.62083 -4.02498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9" grpId="2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52400"/>
            <a:ext cx="6400800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শব্দগত </a:t>
            </a:r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ফরায়েজী আন্দোলন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05000"/>
            <a:ext cx="6781800" cy="8382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আরবী ‘ফরজ’ শব্দ- (অবশ্য পালনীয়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86200"/>
            <a:ext cx="2362200" cy="609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ফরায়েজী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5638800"/>
            <a:ext cx="4267200" cy="609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ফরায়েজী আন্দোলন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63568" y="838200"/>
            <a:ext cx="512064" cy="4636008"/>
            <a:chOff x="4163568" y="926592"/>
            <a:chExt cx="512064" cy="4636008"/>
          </a:xfrm>
        </p:grpSpPr>
        <p:sp>
          <p:nvSpPr>
            <p:cNvPr id="8" name="Down Arrow 7"/>
            <p:cNvSpPr/>
            <p:nvPr/>
          </p:nvSpPr>
          <p:spPr>
            <a:xfrm>
              <a:off x="4163568" y="926592"/>
              <a:ext cx="484632" cy="978408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63568" y="2831592"/>
              <a:ext cx="484632" cy="9784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91000" y="4584192"/>
              <a:ext cx="484632" cy="9784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36136" y="838200"/>
            <a:ext cx="512064" cy="4648200"/>
            <a:chOff x="7973568" y="1371600"/>
            <a:chExt cx="512064" cy="46482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" name="Down Arrow 10"/>
            <p:cNvSpPr/>
            <p:nvPr/>
          </p:nvSpPr>
          <p:spPr>
            <a:xfrm>
              <a:off x="7973568" y="1371600"/>
              <a:ext cx="484632" cy="9784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8001000" y="5041392"/>
              <a:ext cx="484632" cy="9784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973568" y="3288792"/>
              <a:ext cx="484632" cy="9784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89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9445 L 3.33333E-6 -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6667 L 0 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2223 L 0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sent-revolt10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629400" cy="4191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228600"/>
            <a:ext cx="6400800" cy="7620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42223 L 0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7357241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ফরায়েজী আন্দোলনের উদ্দেশ্য ও লক্ষ্য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1905000"/>
            <a:ext cx="7620000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মুসলমানদেরকে ইসলাম ধর্মের মূল ভিত্তির উপর প্রতিষ্ঠা করা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429000"/>
            <a:ext cx="6477000" cy="990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মুসলমানদেরকে ইংরেজদের শোষন, অত্যাচারের  হাত থেকে রক্ষা  করা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 অধিকার আদায় করা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5486400"/>
            <a:ext cx="6858000" cy="990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মুসলমানদেরকে সকল প্রকার অনৈসলামিক কাজ থেকে বিরত রাখা পীর পূজা ও কবর পূজা বন্ধ করা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6136" y="1155192"/>
            <a:ext cx="512064" cy="4178808"/>
            <a:chOff x="7973568" y="1764792"/>
            <a:chExt cx="512064" cy="417880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Down Arrow 8"/>
            <p:cNvSpPr/>
            <p:nvPr/>
          </p:nvSpPr>
          <p:spPr>
            <a:xfrm>
              <a:off x="7973568" y="1764792"/>
              <a:ext cx="435864" cy="6736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8001000" y="5181600"/>
              <a:ext cx="484632" cy="76200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973568" y="3276600"/>
              <a:ext cx="484632" cy="76200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14800" y="1143000"/>
            <a:ext cx="512064" cy="4178808"/>
            <a:chOff x="7973568" y="1764792"/>
            <a:chExt cx="512064" cy="4178808"/>
          </a:xfr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3" name="Down Arrow 12"/>
            <p:cNvSpPr/>
            <p:nvPr/>
          </p:nvSpPr>
          <p:spPr>
            <a:xfrm>
              <a:off x="7973568" y="1764792"/>
              <a:ext cx="435864" cy="673608"/>
            </a:xfrm>
            <a:prstGeom prst="downArrow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8001000" y="5181600"/>
              <a:ext cx="484632" cy="762000"/>
            </a:xfrm>
            <a:prstGeom prst="downArrow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973568" y="3276600"/>
              <a:ext cx="484632" cy="762000"/>
            </a:xfrm>
            <a:prstGeom prst="downArrow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872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2778 L 0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43333 L -3.33333E-6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4444 L 0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752600"/>
            <a:ext cx="6705600" cy="609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মসুসলমানদের মধ্যে আত্ববিশ্বাস সৃষ্টি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152400"/>
            <a:ext cx="63246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04999" y="4572000"/>
            <a:ext cx="4953001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 বিজয়ের পথ উম্মুক্ত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5943600"/>
            <a:ext cx="5105401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জাতীয়তাবাদী চেতনা জন্ম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0" y="3124200"/>
            <a:ext cx="3962400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ঐক্যবোধ সৃষ্টি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36136" y="914400"/>
            <a:ext cx="566928" cy="4953000"/>
            <a:chOff x="4136136" y="914400"/>
            <a:chExt cx="566928" cy="4953000"/>
          </a:xfrm>
        </p:grpSpPr>
        <p:grpSp>
          <p:nvGrpSpPr>
            <p:cNvPr id="7" name="Group 6"/>
            <p:cNvGrpSpPr/>
            <p:nvPr/>
          </p:nvGrpSpPr>
          <p:grpSpPr>
            <a:xfrm>
              <a:off x="4136136" y="914400"/>
              <a:ext cx="512064" cy="3581400"/>
              <a:chOff x="7973568" y="1764792"/>
              <a:chExt cx="512064" cy="3581400"/>
            </a:xfr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Down Arrow 7"/>
              <p:cNvSpPr/>
              <p:nvPr/>
            </p:nvSpPr>
            <p:spPr>
              <a:xfrm>
                <a:off x="7973568" y="1764792"/>
                <a:ext cx="435864" cy="673608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8001000" y="4736592"/>
                <a:ext cx="484632" cy="609600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7973568" y="3288792"/>
                <a:ext cx="484632" cy="533400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4218432" y="5334000"/>
              <a:ext cx="484632" cy="5334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591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3333 L 0 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4444 L 3.33333E-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64444 L 3.33333E-6 -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4444 L 0 -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76400" y="228600"/>
            <a:ext cx="5638800" cy="1143000"/>
          </a:xfrm>
          <a:prstGeom prst="flowChartAlternateProcess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0"/>
            <a:ext cx="81534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  কি 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শব্দের অর্থ কি 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 কত সালে হয় ?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2E03C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905000" y="152400"/>
            <a:ext cx="5638800" cy="1143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514600"/>
            <a:ext cx="73914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</a:t>
            </a: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আন্দোলনের   প্রেক্ষাপট লিখ।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2E03C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524000"/>
            <a:ext cx="8153400" cy="304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3C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2E03C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কি ?</a:t>
            </a:r>
          </a:p>
          <a:p>
            <a:pPr marL="51435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আন্দোলনের উদ্দেশ্য কি ছিল 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আন্দোলনের ফলে মুসলমান সমাজে কি প্রভাব দেখা যায়। </a:t>
            </a:r>
            <a:endParaRPr lang="en-US" sz="3600" dirty="0" smtClean="0">
              <a:solidFill>
                <a:srgbClr val="2E03CD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2E03C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905000" y="152400"/>
            <a:ext cx="56388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00200" y="152400"/>
            <a:ext cx="5638800" cy="11430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1981200"/>
            <a:ext cx="63246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40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 বঙ্গীয় মুসলিম সমাজে ফরায়েজী  আন্দোলনের ফলাফল বর্ণনা কর। </a:t>
            </a:r>
            <a:endParaRPr lang="en-US" sz="4000" dirty="0" smtClean="0">
              <a:solidFill>
                <a:srgbClr val="2E03CD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58674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24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33400"/>
            <a:ext cx="1899421" cy="19050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3" name="Group 12"/>
          <p:cNvGrpSpPr/>
          <p:nvPr/>
        </p:nvGrpSpPr>
        <p:grpSpPr>
          <a:xfrm>
            <a:off x="609600" y="609600"/>
            <a:ext cx="5638800" cy="4876800"/>
            <a:chOff x="609600" y="609600"/>
            <a:chExt cx="5638800" cy="4876800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609600"/>
              <a:ext cx="4572000" cy="4114800"/>
              <a:chOff x="609600" y="609600"/>
              <a:chExt cx="4495800" cy="4419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9600" y="609600"/>
                <a:ext cx="3581400" cy="6096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এনামুল হক</a:t>
                </a:r>
                <a:endParaRPr lang="en-US" sz="4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09600" y="1371600"/>
                <a:ext cx="3581400" cy="6096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প্রভাষক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0" y="3657600"/>
                <a:ext cx="3581400" cy="6096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কসবা, ব্রাহ্মণবাড়িয়া।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2133600"/>
                <a:ext cx="3581400" cy="6096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রাষ্ট্রবিজ্ঞান বিভাগ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9600" y="2895600"/>
                <a:ext cx="4495800" cy="6096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কসবা টি.আলী ডিগ্রি কলেজ</a:t>
                </a:r>
                <a:endParaRPr lang="en-US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09600" y="4419600"/>
                <a:ext cx="3581400" cy="6096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আইডি নং: ২১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09600" y="4876800"/>
              <a:ext cx="5638800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ই-মেইল- </a:t>
              </a:r>
              <a:r>
                <a:rPr lang="en-US" sz="28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anam_jasi</a:t>
              </a:r>
              <a:r>
                <a:rPr lang="en-US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@ yahoo. com</a:t>
              </a:r>
              <a:endPara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153400" cy="5516563"/>
          </a:xfrm>
          <a:solidFill>
            <a:schemeClr val="bg1"/>
          </a:solidFill>
          <a:ln w="76200">
            <a:solidFill>
              <a:srgbClr val="002060"/>
            </a:solidFill>
          </a:ln>
          <a:effectLst>
            <a:glow rad="101600">
              <a:srgbClr val="A50021">
                <a:alpha val="6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bn-BD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	একাদশ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bn-BD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	পৌরনীতি</a:t>
            </a:r>
            <a:endParaRPr lang="en-US" sz="48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	১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বৃটিশ ভারতের স্বাধীনতা সংগ্রামের ঐতিহাসিক ও</a:t>
            </a: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পটভূমি</a:t>
            </a:r>
          </a:p>
          <a:p>
            <a:pPr>
              <a:buFontTx/>
              <a:buNone/>
            </a:pP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	৪৫মিনিট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২৬-০১-২০১৩ খ্রিঃ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96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Haji</a:t>
            </a:r>
            <a:r>
              <a:rPr lang="en-US" sz="3600" dirty="0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Shariatullah</a:t>
            </a:r>
            <a:r>
              <a:rPr lang="en-US" sz="3600" dirty="0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(1781-183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9)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h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"/>
            <a:ext cx="1981200" cy="24384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sh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1905000" cy="2362200"/>
          </a:xfrm>
          <a:prstGeom prst="rect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752600" y="3200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হাজী শরীয়তউল্লাহ (১৭৮১-১৮৪০)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993_Shariat_Ull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"/>
            <a:ext cx="2286000" cy="259080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762000"/>
            <a:ext cx="8610600" cy="1447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</a:t>
            </a:r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(১৮৩৮)</a:t>
            </a:r>
            <a:endParaRPr lang="bn-BD" sz="8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2971800"/>
            <a:ext cx="6553200" cy="1447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Faraizi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Movement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 প্রতিষ্ঠাতা কে বলতে পারবে।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 কি বলতে পারবে 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 পটভূমি ব্যাখ্যা করতে পারবে।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 লক্ষ্য, উদ্দেশ্য ও বাংলার মুসলিম সমাজে এর প্রভাব ব্যাখ্যা করতে পারবে।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381000"/>
            <a:ext cx="6324600" cy="990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আচরণিক উদ্দ্যেশ্য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04800"/>
            <a:ext cx="6400800" cy="7620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ফরায়েজী আন্দোলন এর পটভূমি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3604054" cy="3048000"/>
          </a:xfrm>
          <a:prstGeom prst="rect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685800" y="1524000"/>
            <a:ext cx="2438400" cy="3876020"/>
            <a:chOff x="762000" y="1524000"/>
            <a:chExt cx="2438400" cy="3876020"/>
          </a:xfrm>
        </p:grpSpPr>
        <p:pic>
          <p:nvPicPr>
            <p:cNvPr id="8" name="Picture 7" descr="si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524000"/>
              <a:ext cx="2438400" cy="3048000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3" name="TextBox 12"/>
            <p:cNvSpPr txBox="1"/>
            <p:nvPr/>
          </p:nvSpPr>
          <p:spPr>
            <a:xfrm>
              <a:off x="838200" y="4876800"/>
              <a:ext cx="23622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2E03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নবাব সিরাজউদ্দৌলা</a:t>
              </a:r>
              <a:endParaRPr lang="en-US" sz="2800" dirty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447800"/>
            <a:ext cx="3733800" cy="3114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6" name="Group 15"/>
          <p:cNvGrpSpPr/>
          <p:nvPr/>
        </p:nvGrpSpPr>
        <p:grpSpPr>
          <a:xfrm>
            <a:off x="914400" y="1524000"/>
            <a:ext cx="6635332" cy="4670286"/>
            <a:chOff x="1371600" y="1600200"/>
            <a:chExt cx="6635332" cy="4670286"/>
          </a:xfrm>
        </p:grpSpPr>
        <p:pic>
          <p:nvPicPr>
            <p:cNvPr id="17" name="Picture 16" descr="Cliv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1600200"/>
              <a:ext cx="6635332" cy="38862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667000" y="5562600"/>
              <a:ext cx="4495800" cy="707886"/>
            </a:xfrm>
            <a:prstGeom prst="rect">
              <a:avLst/>
            </a:prstGeom>
            <a:solidFill>
              <a:schemeClr val="bg2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পলাশীর যুদ্ধে পরাজয়ের পর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743200" cy="29983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e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2667000" cy="28956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5" name="Group 24"/>
          <p:cNvGrpSpPr/>
          <p:nvPr/>
        </p:nvGrpSpPr>
        <p:grpSpPr>
          <a:xfrm>
            <a:off x="4495800" y="3733800"/>
            <a:ext cx="3429000" cy="2819400"/>
            <a:chOff x="3200400" y="8915400"/>
            <a:chExt cx="8610600" cy="6248400"/>
          </a:xfrm>
        </p:grpSpPr>
        <p:pic>
          <p:nvPicPr>
            <p:cNvPr id="12" name="Picture 11" descr="nazrul-lashalu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8915400"/>
              <a:ext cx="8153400" cy="607695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grpSp>
          <p:nvGrpSpPr>
            <p:cNvPr id="24" name="Group 23"/>
            <p:cNvGrpSpPr/>
            <p:nvPr/>
          </p:nvGrpSpPr>
          <p:grpSpPr>
            <a:xfrm>
              <a:off x="3200400" y="14020800"/>
              <a:ext cx="3697014" cy="1143000"/>
              <a:chOff x="685800" y="5486400"/>
              <a:chExt cx="3697014" cy="114300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85800" y="5486400"/>
                <a:ext cx="3599793" cy="1143000"/>
              </a:xfrm>
              <a:custGeom>
                <a:avLst/>
                <a:gdLst>
                  <a:gd name="connsiteX0" fmla="*/ 486103 w 4219903"/>
                  <a:gd name="connsiteY0" fmla="*/ 47296 h 961696"/>
                  <a:gd name="connsiteX1" fmla="*/ 943303 w 4219903"/>
                  <a:gd name="connsiteY1" fmla="*/ 15765 h 961696"/>
                  <a:gd name="connsiteX2" fmla="*/ 1321676 w 4219903"/>
                  <a:gd name="connsiteY2" fmla="*/ 0 h 961696"/>
                  <a:gd name="connsiteX3" fmla="*/ 1983827 w 4219903"/>
                  <a:gd name="connsiteY3" fmla="*/ 15765 h 961696"/>
                  <a:gd name="connsiteX4" fmla="*/ 3276600 w 4219903"/>
                  <a:gd name="connsiteY4" fmla="*/ 63062 h 961696"/>
                  <a:gd name="connsiteX5" fmla="*/ 4096407 w 4219903"/>
                  <a:gd name="connsiteY5" fmla="*/ 189186 h 961696"/>
                  <a:gd name="connsiteX6" fmla="*/ 4017579 w 4219903"/>
                  <a:gd name="connsiteY6" fmla="*/ 425669 h 961696"/>
                  <a:gd name="connsiteX7" fmla="*/ 3844158 w 4219903"/>
                  <a:gd name="connsiteY7" fmla="*/ 441434 h 961696"/>
                  <a:gd name="connsiteX8" fmla="*/ 3355427 w 4219903"/>
                  <a:gd name="connsiteY8" fmla="*/ 756744 h 961696"/>
                  <a:gd name="connsiteX9" fmla="*/ 454572 w 4219903"/>
                  <a:gd name="connsiteY9" fmla="*/ 835572 h 961696"/>
                  <a:gd name="connsiteX10" fmla="*/ 627993 w 4219903"/>
                  <a:gd name="connsiteY10" fmla="*/ 0 h 96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9903" h="961696">
                    <a:moveTo>
                      <a:pt x="486103" y="47296"/>
                    </a:moveTo>
                    <a:lnTo>
                      <a:pt x="943303" y="15765"/>
                    </a:lnTo>
                    <a:cubicBezTo>
                      <a:pt x="1082565" y="7882"/>
                      <a:pt x="1148255" y="0"/>
                      <a:pt x="1321676" y="0"/>
                    </a:cubicBezTo>
                    <a:cubicBezTo>
                      <a:pt x="1495097" y="0"/>
                      <a:pt x="1983827" y="15765"/>
                      <a:pt x="1983827" y="15765"/>
                    </a:cubicBezTo>
                    <a:cubicBezTo>
                      <a:pt x="2309648" y="26275"/>
                      <a:pt x="2924503" y="34159"/>
                      <a:pt x="3276600" y="63062"/>
                    </a:cubicBezTo>
                    <a:cubicBezTo>
                      <a:pt x="3628697" y="91966"/>
                      <a:pt x="3972911" y="128752"/>
                      <a:pt x="4096407" y="189186"/>
                    </a:cubicBezTo>
                    <a:cubicBezTo>
                      <a:pt x="4219903" y="249620"/>
                      <a:pt x="4059620" y="383628"/>
                      <a:pt x="4017579" y="425669"/>
                    </a:cubicBezTo>
                    <a:cubicBezTo>
                      <a:pt x="3975538" y="467710"/>
                      <a:pt x="3954517" y="386255"/>
                      <a:pt x="3844158" y="441434"/>
                    </a:cubicBezTo>
                    <a:cubicBezTo>
                      <a:pt x="3733799" y="496613"/>
                      <a:pt x="3920358" y="691054"/>
                      <a:pt x="3355427" y="756744"/>
                    </a:cubicBezTo>
                    <a:cubicBezTo>
                      <a:pt x="2790496" y="822434"/>
                      <a:pt x="909144" y="961696"/>
                      <a:pt x="454572" y="835572"/>
                    </a:cubicBezTo>
                    <a:cubicBezTo>
                      <a:pt x="0" y="709448"/>
                      <a:pt x="313996" y="354724"/>
                      <a:pt x="627993" y="0"/>
                    </a:cubicBezTo>
                  </a:path>
                </a:pathLst>
              </a:cu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506717" y="5738648"/>
                <a:ext cx="1876097" cy="814552"/>
              </a:xfrm>
              <a:custGeom>
                <a:avLst/>
                <a:gdLst>
                  <a:gd name="connsiteX0" fmla="*/ 1702676 w 1876097"/>
                  <a:gd name="connsiteY0" fmla="*/ 63062 h 693683"/>
                  <a:gd name="connsiteX1" fmla="*/ 1876097 w 1876097"/>
                  <a:gd name="connsiteY1" fmla="*/ 457200 h 693683"/>
                  <a:gd name="connsiteX2" fmla="*/ 1844566 w 1876097"/>
                  <a:gd name="connsiteY2" fmla="*/ 662152 h 693683"/>
                  <a:gd name="connsiteX3" fmla="*/ 583324 w 1876097"/>
                  <a:gd name="connsiteY3" fmla="*/ 662152 h 693683"/>
                  <a:gd name="connsiteX4" fmla="*/ 0 w 1876097"/>
                  <a:gd name="connsiteY4" fmla="*/ 693683 h 693683"/>
                  <a:gd name="connsiteX5" fmla="*/ 1261242 w 1876097"/>
                  <a:gd name="connsiteY5" fmla="*/ 472966 h 693683"/>
                  <a:gd name="connsiteX6" fmla="*/ 1686911 w 1876097"/>
                  <a:gd name="connsiteY6" fmla="*/ 0 h 693683"/>
                  <a:gd name="connsiteX7" fmla="*/ 1749973 w 1876097"/>
                  <a:gd name="connsiteY7" fmla="*/ 94593 h 693683"/>
                  <a:gd name="connsiteX8" fmla="*/ 1749973 w 1876097"/>
                  <a:gd name="connsiteY8" fmla="*/ 94593 h 693683"/>
                  <a:gd name="connsiteX9" fmla="*/ 1749973 w 1876097"/>
                  <a:gd name="connsiteY9" fmla="*/ 157655 h 693683"/>
                  <a:gd name="connsiteX10" fmla="*/ 1749973 w 1876097"/>
                  <a:gd name="connsiteY10" fmla="*/ 157655 h 69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6097" h="693683">
                    <a:moveTo>
                      <a:pt x="1702676" y="63062"/>
                    </a:moveTo>
                    <a:lnTo>
                      <a:pt x="1876097" y="457200"/>
                    </a:lnTo>
                    <a:lnTo>
                      <a:pt x="1844566" y="662152"/>
                    </a:lnTo>
                    <a:lnTo>
                      <a:pt x="583324" y="662152"/>
                    </a:lnTo>
                    <a:lnTo>
                      <a:pt x="0" y="693683"/>
                    </a:lnTo>
                    <a:lnTo>
                      <a:pt x="1261242" y="472966"/>
                    </a:lnTo>
                    <a:lnTo>
                      <a:pt x="1686911" y="0"/>
                    </a:lnTo>
                    <a:lnTo>
                      <a:pt x="1749973" y="94593"/>
                    </a:lnTo>
                    <a:lnTo>
                      <a:pt x="1749973" y="94593"/>
                    </a:lnTo>
                    <a:lnTo>
                      <a:pt x="1749973" y="157655"/>
                    </a:lnTo>
                    <a:lnTo>
                      <a:pt x="1749973" y="157655"/>
                    </a:lnTo>
                  </a:path>
                </a:pathLst>
              </a:custGeom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" name="Picture 15" descr="Lal_Shal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"/>
            <a:ext cx="3181350" cy="28194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440777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52223 L -3.33333E-6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334000" cy="7078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পলাশীর যুদ্ধে পরাজয়ের ফলাফল</a:t>
            </a:r>
            <a:endParaRPr lang="en-US" sz="4000" dirty="0">
              <a:solidFill>
                <a:srgbClr val="2E03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029200"/>
            <a:ext cx="7391400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জমিদার, নীলকরদের শোষণ ও নির্যাতনের শিকার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114801"/>
            <a:ext cx="609600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চাকুরী, ব্যবসা থেকে নিজেদের দূরে রাখা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334869"/>
            <a:ext cx="6858000" cy="6463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সমাজ রাজনৈতিকভাবে ক্ষমতাহীন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286001"/>
            <a:ext cx="548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সমাজ শিক্ষা থেকে বঞ্চিত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200400"/>
            <a:ext cx="5791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 শোষণ ও নির্যাতনের শিকার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5943600"/>
            <a:ext cx="7391400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অজ্ঞ, কুসংস্কারে আচ্ছন্ন একটি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সমাজ সৃষ্টি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666 L -3.33333E-6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1111 L 0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43333 L -3.33333E-6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56666 L -3.33333E-6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71111 L -3.33333E-6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84699 L -3.33333E-6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995</TotalTime>
  <Words>242</Words>
  <Application>Microsoft Office PowerPoint</Application>
  <PresentationFormat>On-screen Show (4:3)</PresentationFormat>
  <Paragraphs>68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TTC</cp:lastModifiedBy>
  <cp:revision>274</cp:revision>
  <dcterms:created xsi:type="dcterms:W3CDTF">2006-08-16T00:00:00Z</dcterms:created>
  <dcterms:modified xsi:type="dcterms:W3CDTF">2013-01-31T04:15:16Z</dcterms:modified>
</cp:coreProperties>
</file>